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4"/>
  </p:notesMasterIdLst>
  <p:sldIdLst>
    <p:sldId id="508" r:id="rId2"/>
    <p:sldId id="509" r:id="rId3"/>
    <p:sldId id="427" r:id="rId4"/>
    <p:sldId id="428" r:id="rId5"/>
    <p:sldId id="429" r:id="rId6"/>
    <p:sldId id="430" r:id="rId7"/>
    <p:sldId id="432" r:id="rId8"/>
    <p:sldId id="434" r:id="rId9"/>
    <p:sldId id="435" r:id="rId10"/>
    <p:sldId id="433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5" r:id="rId20"/>
    <p:sldId id="510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505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  <p:sldId id="500" r:id="rId76"/>
    <p:sldId id="511" r:id="rId77"/>
    <p:sldId id="501" r:id="rId78"/>
    <p:sldId id="502" r:id="rId79"/>
    <p:sldId id="503" r:id="rId80"/>
    <p:sldId id="507" r:id="rId81"/>
    <p:sldId id="504" r:id="rId82"/>
    <p:sldId id="506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 autoAdjust="0"/>
    <p:restoredTop sz="91877" autoAdjust="0"/>
  </p:normalViewPr>
  <p:slideViewPr>
    <p:cSldViewPr>
      <p:cViewPr varScale="1">
        <p:scale>
          <a:sx n="120" d="100"/>
          <a:sy n="120" d="100"/>
        </p:scale>
        <p:origin x="2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30726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11/14/23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Adapted from the slides by Douglas Wilhelm Harder of U Waterloo (https://ece.uwaterloo.ca/~dwharder/aads/Lecture_materials/)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dirty="0">
                <a:solidFill>
                  <a:srgbClr val="000000"/>
                </a:solidFill>
                <a:latin typeface="Arial"/>
                <a:cs typeface="+mn-cs"/>
              </a:rPr>
              <a:t>May also contain</a:t>
            </a:r>
            <a:r>
              <a:rPr lang="en-CA" altLang="zh-CN" sz="1200" baseline="0" dirty="0">
                <a:solidFill>
                  <a:srgbClr val="000000"/>
                </a:solidFill>
                <a:latin typeface="Arial"/>
                <a:cs typeface="+mn-cs"/>
              </a:rPr>
              <a:t> material from the s</a:t>
            </a:r>
            <a:r>
              <a:rPr lang="en-US" altLang="zh-CN" dirty="0" err="1"/>
              <a:t>lides</a:t>
            </a:r>
            <a:r>
              <a:rPr lang="en-US" altLang="zh-CN" dirty="0"/>
              <a:t> at https://courses.cs.washington.edu/courses/cse326/03wi/326lecturesb.shtml (by Dan </a:t>
            </a:r>
            <a:r>
              <a:rPr lang="en-US" altLang="zh-CN" dirty="0" err="1"/>
              <a:t>Suciu</a:t>
            </a:r>
            <a:r>
              <a:rPr lang="en-US" altLang="zh-CN" dirty="0"/>
              <a:t> of U Washington)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91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F755F-178C-4AD8-92B2-4DF3656599C2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45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5B267-07B3-45C3-AA8C-3ACB33BB9EF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773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65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483FFD-915B-4E64-8ACA-FB4F8A3E5D0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57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BDDEC4-5882-4B9F-8ACF-628C03FD9891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45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BA488-AE46-4268-AD0A-3AA448FB6F8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27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2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64C7BC-C25B-4986-8643-2DFF65DDE083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42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void clear();</a:t>
            </a:r>
          </a:p>
          <a:p>
            <a:pPr>
              <a:buFontTx/>
              <a:buNone/>
            </a:pP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        friend class </a:t>
            </a:r>
            <a:r>
              <a:rPr lang="en-CA" altLang="en-US" sz="12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CA" altLang="en-US" sz="1200" dirty="0">
                <a:latin typeface="Consolas" pitchFamily="49" charset="0"/>
                <a:cs typeface="Consolas" pitchFamily="49" charset="0"/>
              </a:rPr>
              <a:t>&lt;Type&gt;;</a:t>
            </a:r>
          </a:p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34A299-FC80-4BAF-ABA4-588F33B5892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75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4D2CEA-7170-4019-B370-9190F3CD92FF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04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08CDDC-FE12-4C8A-99AF-4FD7A3EABADC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032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Data Type Sorted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0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62220-CA9D-48B4-96A7-BEDD5BA4B6AB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9463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6DAE19-0005-441E-8469-6DB1D9E3E37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06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866900-7BF5-4D6D-8FB6-A0E1C5DEB9E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27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B201C-1DB4-4DAA-85C8-9EC21DA1EF7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6255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497EC36-024C-4DC5-A44F-4B026684E4C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CA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015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A5DDA4-48BC-4F85-B565-CB6C120A602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576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DB258C-6502-431B-B28B-A4A74F97766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789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92B07-B8DD-4EA7-953B-472A5F65C077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05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7BE337-6C8C-402D-8984-FCE0B4DA8AB7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185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40A26E-0879-4B3C-8CE9-2D22A774073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72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A43C5E-B456-4780-B9AB-9264C1BA0B1B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4693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55BB1-C3A0-45AC-9640-EBF41632713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8285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AF58A-EDEE-4848-B3C4-26C3A3399EE7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809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D9AFF-F386-40B1-8D5B-3CF20C82525E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431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26E2D-BF67-47CE-B8A7-CC0AA68DEA28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896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DFFB9D-3275-41F5-BD09-6EC8714A7E2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1572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6B7C6-F3E5-4866-8002-B11F60104BEA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8849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0CC3EA-A3AE-49D8-8033-174C33159D0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8199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BBD69F-8515-493A-B64B-465D76453357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501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45850-F2F3-444A-891F-4264C96383B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496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C620FA-D063-433D-BB79-28C5624F0174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92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A09B32-5272-4F61-B8F2-7BE5C610FDC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337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49A1D-27ED-48EC-AF46-3DB53ADD220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181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A3F6F2-F2CD-48DC-A15E-25C434B2A61F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901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3C335-71C1-42AD-BA99-5D6C61A222A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36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CA06E6-E848-4644-AFB2-0AD440AD521C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911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49613-01B5-412C-B7E5-30CDE5995F08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3580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550578-BD3A-4643-90BA-035CA7BAC484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021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2B7C9-47FF-4D04-9FC2-7CBCBF13E3D5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250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7CD5D-9F22-486B-B16D-58954477DA5C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36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65E6D7-7891-4054-B0D3-432786208B90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657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2C33CF-0786-4D92-9169-BC718C9B698C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99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82E26-CB2F-44DA-A105-19F241EB5C50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726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C61F9-7A62-4600-9D9A-7018DE573001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33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665121-7EAE-4FE1-953A-8B8B46A5C8E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09980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CC2943-D204-4672-A214-2A2B464FEB67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56100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86C09D-F725-4E2F-BD6A-F81D23FA66AB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88069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479FE-BC12-4A70-B8F6-8CF4D1EEBA11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05378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1630-13A2-4396-B070-58F034F48D85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70161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887BA-D848-4B88-9144-9050D7FA59A9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395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948B6-07B8-455D-8E19-08A163BBACA2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997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49BE0-9D18-4AA9-BF06-6F0C53FBFB47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865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13970-691F-4EF5-AB92-CD727A3DCA0B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745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8FFE5-910D-46EC-8A3E-588692D47A95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4386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DAFBE-7CD2-4155-A09A-4D9BE26DB862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352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A096ED-3E34-4B5F-BC3F-5E28B6B68F7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8819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A60DEF-7440-4846-AF82-8C0FF557B834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4592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B0399-0260-4633-A2D7-8468717AE131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6520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4DE88-DCD1-47E8-9EA6-4B65C60B9BE0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7314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71012-9C50-4C49-8F66-52EFD3228158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355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AFB7A6-85FD-46D4-8930-F39FF60220E0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76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8FA6C7-3125-45F0-B2AD-55266551431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7857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4C7C3-01C2-4579-BF6C-495A581854E6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2610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94A86-F4FD-4365-930B-1B577BEB12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665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7059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A985B7-1B0F-47DD-87FA-8CDC57865C6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1394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6D649C-46C7-4362-9B0D-9DFDB6988E75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05884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35A14F-17A2-4054-AF63-5BF1F292658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2772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74817-AA5C-413A-8283-9835C2140690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926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C776B-7553-46CE-9020-8916BD670FB2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6660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02DAC6-2B9A-4EE3-98B9-14DCBA155F2C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6681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25D01C-C7DD-4976-B63D-C10A087B6DD5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3132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EACCBC-0684-467B-BFB9-693BE5BED7D7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760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4868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747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BD4C4B-EDFB-4FA6-A43E-BA85D60304E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5063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EBE751-A6C5-4609-B712-EE1D0AF1EC3A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059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72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76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/>
              <a:t>CS101 Data Structures</a:t>
            </a:r>
          </a:p>
        </p:txBody>
      </p:sp>
      <p:sp>
        <p:nvSpPr>
          <p:cNvPr id="7" name="Subtitle 1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dirty="0"/>
              <a:t>Binary Search Trees</a:t>
            </a:r>
            <a:endParaRPr lang="en-US" altLang="zh-CN" dirty="0">
              <a:solidFill>
                <a:prstClr val="black"/>
              </a:solidFill>
            </a:endParaRP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dirty="0">
                <a:solidFill>
                  <a:prstClr val="black"/>
                </a:solidFill>
              </a:rPr>
              <a:t>Textbook </a:t>
            </a:r>
            <a:r>
              <a:rPr lang="en-US" altLang="zh-CN" dirty="0" err="1">
                <a:solidFill>
                  <a:prstClr val="black"/>
                </a:solidFill>
              </a:rPr>
              <a:t>Ch</a:t>
            </a:r>
            <a:r>
              <a:rPr lang="en-US" altLang="zh-CN" dirty="0">
                <a:solidFill>
                  <a:prstClr val="black"/>
                </a:solidFill>
              </a:rPr>
              <a:t> 12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1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Search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search an object: examine the root node and if we have not found what we are looking for: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the object is less than what is stored in the root node, continue searching in the left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continue searching the right sub-tree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Time complexity:</a:t>
            </a:r>
          </a:p>
          <a:p>
            <a:pPr lvl="1"/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7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variants -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00050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Worst case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Unfortunately, it is possible to construct </a:t>
            </a:r>
            <a:r>
              <a:rPr lang="en-US" altLang="en-US" i="1" dirty="0">
                <a:latin typeface="Arial" charset="0"/>
                <a:cs typeface="Arial" charset="0"/>
              </a:rPr>
              <a:t>degenerate</a:t>
            </a:r>
            <a:r>
              <a:rPr lang="en-US" altLang="en-US" dirty="0">
                <a:latin typeface="Arial" charset="0"/>
                <a:cs typeface="Arial" charset="0"/>
              </a:rPr>
              <a:t> binary search trees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equivalent to a linked list, </a:t>
            </a:r>
            <a:r>
              <a:rPr lang="en-US" altLang="en-US" i="1" dirty="0">
                <a:latin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., </a:t>
            </a:r>
            <a:r>
              <a:rPr lang="en-US" altLang="en-US" b="1" dirty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86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085975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06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Duplicate Elements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assume that in any binary tree, we are not storing duplicate elements unless otherwise stated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reality, it is seldom the case where duplicate elements in a container must be stored as separate entities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You can always consider duplicate elements with modifications to the algorithms we will cover</a:t>
            </a:r>
          </a:p>
        </p:txBody>
      </p:sp>
    </p:spTree>
    <p:extLst>
      <p:ext uri="{BB962C8B-B14F-4D97-AF65-F5344CB8AC3E}">
        <p14:creationId xmlns:p14="http://schemas.microsoft.com/office/powerpoint/2010/main" val="30783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look at an implementation of a binary search tree in the same spirit as we did with our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Single_list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We will have 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Binary_search_nodes</a:t>
            </a:r>
            <a:r>
              <a:rPr lang="en-US" altLang="en-US" dirty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dirty="0">
                <a:latin typeface="Arial" charset="0"/>
                <a:cs typeface="Arial" charset="0"/>
              </a:rPr>
              <a:t> class will store a pointer to the root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use templates, however, we will require that the class overrides the 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362356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Any class which uses this binary-search-tree class must therefore implement:</a:t>
            </a:r>
          </a:p>
          <a:p>
            <a:pPr>
              <a:buFontTx/>
              <a:buNone/>
            </a:pPr>
            <a:endParaRPr lang="en-US" altLang="en-US" sz="1200" b="1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operator&lt;=(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operator&lt; ( Type const &amp;, Type const &amp; );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bool operator==( Type const &amp;, Type const &amp; );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That is, we are allowed to compare two instances of this class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Examples: </a:t>
            </a:r>
            <a:r>
              <a:rPr lang="en-US" altLang="en-US" sz="2000">
                <a:latin typeface="Consolas" pitchFamily="49" charset="0"/>
                <a:cs typeface="Arial" charset="0"/>
              </a:rPr>
              <a:t>int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 sz="2000">
                <a:latin typeface="Consolas" pitchFamily="49" charset="0"/>
                <a:cs typeface="Arial" charset="0"/>
              </a:rPr>
              <a:t>double</a:t>
            </a:r>
            <a:endParaRPr lang="en-US" altLang="en-US" sz="240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#include "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Binary_node.h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&lt;Type&gt;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&lt;Type&gt;::element;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*left()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*right()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7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front()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Type back()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find(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CA" altLang="en-US" sz="15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insert(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       bool erase( Type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&amp;, </a:t>
            </a:r>
            <a:r>
              <a:rPr lang="en-CA" altLang="en-US" sz="15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 *&amp; );</a:t>
            </a:r>
          </a:p>
          <a:p>
            <a:pPr>
              <a:buFontTx/>
              <a:buNone/>
            </a:pPr>
            <a:r>
              <a:rPr lang="en-CA" altLang="en-US" sz="1500" dirty="0">
                <a:latin typeface="Consolas" pitchFamily="49" charset="0"/>
                <a:cs typeface="Consolas" pitchFamily="49" charset="0"/>
              </a:rPr>
              <a:t>};</a:t>
            </a:r>
            <a:endParaRPr lang="en-US" altLang="en-US" sz="15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8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constructor simply calls the constructor of the base class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it sets both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nullptr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assumes that this is a new leaf node</a:t>
            </a: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t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emplate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&lt;typename Type&gt;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( Type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):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&lt;Type&gt;( </a:t>
            </a: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// Just calls the constructor of the base class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11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Inherited Member Functions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member functions</a:t>
            </a:r>
          </a:p>
          <a:p>
            <a:pPr lvl="1"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Type retrieve() </a:t>
            </a:r>
            <a:r>
              <a:rPr lang="en-US" altLang="en-US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dirty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dirty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dirty="0">
                <a:latin typeface="Consolas" pitchFamily="49" charset="0"/>
                <a:cs typeface="Arial" charset="0"/>
              </a:rPr>
              <a:t>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const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are inherited from the base class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2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00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  <a:p>
            <a:r>
              <a:rPr lang="en-US" altLang="zh-CN" dirty="0"/>
              <a:t>Binary search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AVL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Red-black tree</a:t>
            </a:r>
          </a:p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charset="0"/>
                <a:cs typeface="Arial" charset="0"/>
              </a:rPr>
              <a:t>More.</a:t>
            </a:r>
          </a:p>
        </p:txBody>
      </p:sp>
    </p:spTree>
    <p:extLst>
      <p:ext uri="{BB962C8B-B14F-4D97-AF65-F5344CB8AC3E}">
        <p14:creationId xmlns:p14="http://schemas.microsoft.com/office/powerpoint/2010/main" val="348038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onsolas" pitchFamily="49" charset="0"/>
                <a:cs typeface="Consolas" pitchFamily="49" charset="0"/>
              </a:rPr>
              <a:t>left(), right()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base class returns a pointer to a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, we must recast them as </a:t>
            </a:r>
            <a:r>
              <a:rPr lang="en-US" altLang="en-US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&lt;Type&gt;::left()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&lt;Type&gt;::right() );</a:t>
            </a:r>
          </a:p>
          <a:p>
            <a:pPr lvl="1">
              <a:buFont typeface="Arial" charset="0"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 descr="C:\Users\dwharder\Desktop\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12976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Minimum Object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&lt;Type&gt;::front()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 left()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left()-&gt;front();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786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5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12976"/>
            <a:ext cx="8783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Maximum Object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600" dirty="0">
                <a:latin typeface="Arial" charset="0"/>
                <a:cs typeface="Arial" charset="0"/>
              </a:rPr>
              <a:t>	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&lt;Type&gt;::back()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return ( right()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? retrieve() : right()-&gt;back();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extreme values are not necessarily leaf nodes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  <p:sp>
        <p:nvSpPr>
          <p:cNvPr id="25604" name="Picture 7" descr="C:\Users\dwharder\Desktop\d2.png"/>
          <p:cNvSpPr>
            <a:spLocks noChangeAspect="1" noChangeArrowheads="1"/>
          </p:cNvSpPr>
          <p:nvPr/>
        </p:nvSpPr>
        <p:spPr bwMode="auto">
          <a:xfrm>
            <a:off x="180975" y="3484563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val="35452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:\Users\dwharder\Desktop\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437063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C:\Users\dwharder\Desktop\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565400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determine membership, traverse the tree based on the linear relationship: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 node containing the value is found,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81, return true</a:t>
            </a:r>
          </a:p>
          <a:p>
            <a:pPr lvl="1"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i="1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 lvl="1"/>
            <a:endParaRPr lang="en-US" altLang="en-US" sz="1100" i="1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an empty node is reached,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36, the object is not in the tree:</a:t>
            </a:r>
          </a:p>
        </p:txBody>
      </p:sp>
    </p:spTree>
    <p:extLst>
      <p:ext uri="{BB962C8B-B14F-4D97-AF65-F5344CB8AC3E}">
        <p14:creationId xmlns:p14="http://schemas.microsoft.com/office/powerpoint/2010/main" val="41709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The implementation is similar to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back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endParaRPr lang="en-US" altLang="en-US" sz="16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template &lt;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bool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&lt;Type&gt;::find(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if ( retrieve() ==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    }</a:t>
            </a:r>
          </a:p>
          <a:p>
            <a:pPr>
              <a:buFontTx/>
              <a:buNone/>
            </a:pPr>
            <a:endParaRPr lang="en-CA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if(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&lt; retrieve() )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left()==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 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left()-&gt;find(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else</a:t>
            </a:r>
          </a:p>
          <a:p>
            <a:pPr>
              <a:buFontTx/>
              <a:buNone/>
            </a:pPr>
            <a:r>
              <a:rPr lang="en-CA" altLang="en-US" sz="1600" dirty="0">
                <a:latin typeface="Consolas" pitchFamily="49" charset="0"/>
                <a:cs typeface="Arial" charset="0"/>
              </a:rPr>
              <a:t>	        return right()==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? false :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right()-&gt;find( </a:t>
            </a:r>
            <a:r>
              <a:rPr lang="en-CA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CA" altLang="en-US" sz="1600" dirty="0">
                <a:latin typeface="Consolas" pitchFamily="49" charset="0"/>
                <a:cs typeface="Arial" charset="0"/>
              </a:rPr>
              <a:t> );</a:t>
            </a: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dirty="0">
                <a:latin typeface="Arial" charset="0"/>
                <a:cs typeface="Arial" charset="0"/>
              </a:rPr>
              <a:t>run time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29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 that a Sorted List is implicitly ordered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does not make sense to have member functions such as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push_back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Insertion will be performed by a single </a:t>
            </a:r>
            <a:r>
              <a:rPr lang="en-US" altLang="en-US" dirty="0">
                <a:latin typeface="Consolas" pitchFamily="49" charset="0"/>
                <a:cs typeface="Arial" charset="0"/>
              </a:rPr>
              <a:t>insert</a:t>
            </a:r>
            <a:r>
              <a:rPr lang="en-US" altLang="en-US" dirty="0">
                <a:latin typeface="Arial" charset="0"/>
                <a:cs typeface="Arial" charset="0"/>
              </a:rPr>
              <a:t> member function which places the object into the correct location</a:t>
            </a:r>
          </a:p>
        </p:txBody>
      </p:sp>
    </p:spTree>
    <p:extLst>
      <p:ext uri="{BB962C8B-B14F-4D97-AF65-F5344CB8AC3E}">
        <p14:creationId xmlns:p14="http://schemas.microsoft.com/office/powerpoint/2010/main" val="4223707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C:\Users\dwharder\Desktop\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Any empty node is a possible location for an insertion</a:t>
            </a: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values which may be inserted at any empty node depend on the surrounding nodes</a:t>
            </a:r>
          </a:p>
        </p:txBody>
      </p:sp>
    </p:spTree>
    <p:extLst>
      <p:ext uri="{BB962C8B-B14F-4D97-AF65-F5344CB8AC3E}">
        <p14:creationId xmlns:p14="http://schemas.microsoft.com/office/powerpoint/2010/main" val="4193208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For example, this node may hold 48, 49, or 50</a:t>
            </a:r>
          </a:p>
        </p:txBody>
      </p:sp>
      <p:pic>
        <p:nvPicPr>
          <p:cNvPr id="30724" name="Picture 7" descr="C:\Users\dwharder\Desktop\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845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An insertion at this location must be 35, 36, 37, or 38</a:t>
            </a:r>
          </a:p>
        </p:txBody>
      </p:sp>
      <p:pic>
        <p:nvPicPr>
          <p:cNvPr id="31748" name="Picture 8" descr="C:\Users\dwharder\Desktop\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749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This empty node may hold values from 71 to 74</a:t>
            </a:r>
          </a:p>
        </p:txBody>
      </p:sp>
      <p:pic>
        <p:nvPicPr>
          <p:cNvPr id="32772" name="Picture 9" descr="C:\Users\dwharder\Desktop\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97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This topic covers binary search trees: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Abstract Sorted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Background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Definition and examples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Implementation: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Front, back, insert, erase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  <a:p>
            <a:pPr lvl="2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Like find, we will step through the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If we find the object already in the tree, we will return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The object is already in the binary search tree (no duplicates)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Otherwise, we will arrive at an empty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 will be inserted into that location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run time is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156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inserting the value 52, we traverse the tree until we reach an empty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left sub-tree of 54 is an empty node</a:t>
            </a:r>
          </a:p>
        </p:txBody>
      </p:sp>
      <p:pic>
        <p:nvPicPr>
          <p:cNvPr id="34820" name="Picture 6" descr="C:\Users\dwharder\Desktop\d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341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C:\Users\dwharder\Desktop\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584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new leaf node is created and assigned to the member variable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4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inserting 40, we determine the right sub-tree of 39 is an empty node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sp>
        <p:nvSpPr>
          <p:cNvPr id="36868" name="Picture 2" descr="C:\Users\dwharder\Desktop\d12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6869" name="Picture 8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5488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19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 new leaf node storing 40 is created and assigned to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</a:p>
        </p:txBody>
      </p:sp>
      <p:sp>
        <p:nvSpPr>
          <p:cNvPr id="37892" name="Picture 2" descr="C:\Users\dwharder\Desktop\d13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7893" name="Picture 7" descr="C:\Users\dwharder\Desktop\k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8663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03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&lt;Type&gt;::insert( Type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left()-&gt;insert(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 } 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}</a:t>
            </a:r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1" y="83745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8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It is assumed that if neither of the conditions:</a:t>
            </a:r>
            <a:endParaRPr lang="en-US" altLang="en-US" sz="180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&lt; retrieve()</a:t>
            </a:r>
          </a:p>
          <a:p>
            <a:pPr>
              <a:buFontTx/>
              <a:buNone/>
            </a:pPr>
            <a:r>
              <a:rPr lang="en-US" altLang="en-US" sz="1800">
                <a:latin typeface="Consolas" pitchFamily="49" charset="0"/>
                <a:cs typeface="Arial" charset="0"/>
              </a:rPr>
              <a:t>			obj &gt; retrieve()</a:t>
            </a:r>
          </a:p>
          <a:p>
            <a:pPr>
              <a:buFont typeface="Arial" charset="0"/>
              <a:buNone/>
            </a:pP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	then </a:t>
            </a:r>
            <a:r>
              <a:rPr lang="en-US" altLang="en-US">
                <a:latin typeface="Consolas" pitchFamily="49" charset="0"/>
                <a:cs typeface="Arial" charset="0"/>
              </a:rPr>
              <a:t>obj == retrieve()</a:t>
            </a:r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 and therefore we do nothing</a:t>
            </a:r>
          </a:p>
          <a:p>
            <a:pPr lvl="1"/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The object is already in the binary search tree	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62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 the given order, insert these objects into an initially empty binary search tree:</a:t>
            </a:r>
          </a:p>
          <a:p>
            <a:pPr lvl="1" algn="ctr"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31  45  36  14  52  42  6  21  73  47  26 37  33  8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What values could be placed: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21?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right of 26?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the left of 47?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How would we determine if 40 is in this binary search tree?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Which values could be inserted to increase the height of the tree?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are three possible scenarios: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node is a leaf node,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exactly one child, or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It has two children (it is a full node)</a:t>
            </a:r>
          </a:p>
        </p:txBody>
      </p:sp>
      <p:pic>
        <p:nvPicPr>
          <p:cNvPr id="41988" name="Picture 5" descr="C:\Users\dwharder\Desktop\e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87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 leaf node simply must be removed and the appropriate member variable of the parent is set to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nullptr</a:t>
            </a:r>
            <a:endParaRPr lang="en-US" altLang="en-US" dirty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removing 75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43012" name="Picture 6" descr="C:\Users\dwharder\Desktop\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80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Previously, we discussed Abstract Lists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explicitly ordered by the programmer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now discuss the Abstract Sorted List: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objects are ordered by their values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Certain operations no longer make sense:</a:t>
            </a:r>
          </a:p>
          <a:p>
            <a:pPr lvl="1"/>
            <a:r>
              <a:rPr lang="en-US" altLang="en-US" dirty="0" err="1">
                <a:latin typeface="Consolas" pitchFamily="49" charset="0"/>
                <a:cs typeface="Arial" charset="0"/>
              </a:rPr>
              <a:t>push_front</a:t>
            </a:r>
            <a:r>
              <a:rPr lang="en-US" altLang="en-US" dirty="0">
                <a:latin typeface="Arial" charset="0"/>
                <a:cs typeface="Arial" charset="0"/>
              </a:rPr>
              <a:t>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push_back</a:t>
            </a:r>
            <a:r>
              <a:rPr lang="en-US" altLang="en-US" dirty="0">
                <a:latin typeface="Arial" charset="0"/>
                <a:cs typeface="Arial" charset="0"/>
              </a:rPr>
              <a:t> are replaced by a generic </a:t>
            </a:r>
            <a:r>
              <a:rPr lang="en-US" altLang="en-US" dirty="0">
                <a:latin typeface="Consolas" pitchFamily="49" charset="0"/>
                <a:cs typeface="Arial" charset="0"/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597938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81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4036" name="Picture 2" descr="C:\Users\dwharder\Desktop\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86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Erasing the node containing 40 is similar</a:t>
            </a:r>
            <a:endParaRPr lang="en-US" altLang="en-US" dirty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</p:txBody>
      </p:sp>
      <p:pic>
        <p:nvPicPr>
          <p:cNvPr id="45060" name="Picture 7" descr="C:\Users\dwharder\Desktop\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279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node is deleted and </a:t>
            </a:r>
            <a:r>
              <a:rPr lang="en-US" altLang="en-US">
                <a:latin typeface="Consolas" pitchFamily="49" charset="0"/>
                <a:cs typeface="Arial" charset="0"/>
              </a:rPr>
              <a:t>right_tree</a:t>
            </a:r>
            <a:r>
              <a:rPr lang="en-US" altLang="en-US">
                <a:latin typeface="Arial" charset="0"/>
                <a:cs typeface="Arial" charset="0"/>
              </a:rPr>
              <a:t> of 39 is set to </a:t>
            </a:r>
            <a:r>
              <a:rPr lang="en-US" altLang="en-US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6084" name="Picture 2" descr="C:\Users\dwharder\Desktop\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48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a node has only one child…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simply promote the sub-tree associated with the child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Consider removing 8 which has one left child</a:t>
            </a:r>
          </a:p>
        </p:txBody>
      </p:sp>
      <p:pic>
        <p:nvPicPr>
          <p:cNvPr id="47108" name="Picture 6" descr="C:\Users\dwharder\Desktop\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8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 is deleted and the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11</a:t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>
                <a:latin typeface="Arial" charset="0"/>
                <a:cs typeface="Arial" charset="0"/>
              </a:rPr>
              <a:t>is updated to point to 3</a:t>
            </a:r>
          </a:p>
        </p:txBody>
      </p:sp>
      <p:pic>
        <p:nvPicPr>
          <p:cNvPr id="48132" name="Picture 3" descr="C:\Users\dwharder\Desktop\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658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There is no difference in promoting a single node or a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 remove 39, it has a single child 11</a:t>
            </a:r>
          </a:p>
        </p:txBody>
      </p:sp>
      <p:pic>
        <p:nvPicPr>
          <p:cNvPr id="49156" name="Picture 2" descr="C:\Users\dwharder\Desktop\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61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containing 39 is deleted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left_node</a:t>
            </a:r>
            <a:r>
              <a:rPr lang="en-US" altLang="en-US" dirty="0">
                <a:latin typeface="Arial" charset="0"/>
                <a:cs typeface="Arial" charset="0"/>
              </a:rPr>
              <a:t> of 42 is updated to point to 11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Notice that order is still maintained</a:t>
            </a:r>
          </a:p>
        </p:txBody>
      </p:sp>
      <p:pic>
        <p:nvPicPr>
          <p:cNvPr id="50180" name="Picture 3" descr="C:\Users\dwharder\Desktop\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763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Consider erasing the node containing 99</a:t>
            </a:r>
          </a:p>
        </p:txBody>
      </p:sp>
      <p:pic>
        <p:nvPicPr>
          <p:cNvPr id="51204" name="Picture 6" descr="C:\Users\dwharder\Desktop\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01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is deleted and the left sub-tree is promoted: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member variable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dirty="0">
                <a:latin typeface="Arial" charset="0"/>
                <a:cs typeface="Arial" charset="0"/>
              </a:rPr>
              <a:t> of 70 is set to point to 92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Again, the order of the tree is maintained</a:t>
            </a:r>
          </a:p>
        </p:txBody>
      </p:sp>
      <p:pic>
        <p:nvPicPr>
          <p:cNvPr id="52228" name="Picture 7" descr="C:\Users\dwharder\Desktop\e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547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Finally, we will consider the problem of erasing a full node, </a:t>
            </a:r>
            <a:r>
              <a:rPr lang="en-US" altLang="en-US" i="1" dirty="0">
                <a:latin typeface="Arial" charset="0"/>
                <a:cs typeface="Arial" charset="0"/>
              </a:rPr>
              <a:t>e</a:t>
            </a:r>
            <a:r>
              <a:rPr lang="en-US" altLang="en-US" dirty="0">
                <a:latin typeface="Arial" charset="0"/>
                <a:cs typeface="Arial" charset="0"/>
              </a:rPr>
              <a:t>.</a:t>
            </a:r>
            <a:r>
              <a:rPr lang="en-US" altLang="en-US" i="1" dirty="0">
                <a:latin typeface="Arial" charset="0"/>
                <a:cs typeface="Arial" charset="0"/>
              </a:rPr>
              <a:t>g</a:t>
            </a:r>
            <a:r>
              <a:rPr lang="en-US" altLang="en-US" dirty="0">
                <a:latin typeface="Arial" charset="0"/>
                <a:cs typeface="Arial" charset="0"/>
              </a:rPr>
              <a:t>., 42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will perform two operations: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Replace 42 with the minimum object in the right sub-tree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Erase that object from the right sub-tree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3252" name="Picture 2" descr="C:\Users\dwharder\Desktop\e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55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Sorted List ADT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Queries that can be made about data in a Sorted List ADT include: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smallest and largest entries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err="1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largest entry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larger and previous smaller objects of a given object which may or may not be in the container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21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we replace 42 with 47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temporarily have two copies of 47 in the tree</a:t>
            </a:r>
          </a:p>
          <a:p>
            <a:pPr lvl="1"/>
            <a:endParaRPr lang="en-US" altLang="en-US">
              <a:latin typeface="Arial" charset="0"/>
              <a:cs typeface="Arial" charset="0"/>
            </a:endParaRPr>
          </a:p>
        </p:txBody>
      </p:sp>
      <p:pic>
        <p:nvPicPr>
          <p:cNvPr id="5427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689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now recursively erase 47 from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note that 47 is a leaf node in the right sub-tree</a:t>
            </a:r>
          </a:p>
        </p:txBody>
      </p:sp>
      <p:pic>
        <p:nvPicPr>
          <p:cNvPr id="55300" name="Picture 2" descr="C:\Users\dwharder\Desktop\e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378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Leaf nodes are simply removed and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>
                <a:latin typeface="Arial" charset="0"/>
                <a:cs typeface="Arial" charset="0"/>
              </a:rPr>
              <a:t> of 51 is set to </a:t>
            </a:r>
            <a:r>
              <a:rPr lang="en-US" altLang="en-US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 lvl="1">
              <a:defRPr/>
            </a:pPr>
            <a:r>
              <a:rPr lang="en-US" altLang="en-US" dirty="0">
                <a:latin typeface="Arial" charset="0"/>
                <a:cs typeface="Arial" charset="0"/>
              </a:rPr>
              <a:t>Notice that the tree is still sorted: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	47 was the least object in the right sub-tree</a:t>
            </a:r>
            <a:endParaRPr lang="en-US" altLang="en-US" dirty="0">
              <a:latin typeface="Consolas" pitchFamily="49" charset="0"/>
              <a:cs typeface="Arial" charset="0"/>
            </a:endParaRPr>
          </a:p>
        </p:txBody>
      </p:sp>
      <p:pic>
        <p:nvPicPr>
          <p:cNvPr id="56324" name="Picture 2" descr="C:\Users\dwharder\Desktop\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012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Suppose we want to erase the root 47 again: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must copy the minimum of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We could promote the maximum object in the left sub-tree and achieve similar results</a:t>
            </a:r>
            <a:endParaRPr lang="en-US" altLang="en-US">
              <a:latin typeface="Consolas" pitchFamily="49" charset="0"/>
              <a:cs typeface="Arial" charset="0"/>
            </a:endParaRPr>
          </a:p>
        </p:txBody>
      </p:sp>
      <p:pic>
        <p:nvPicPr>
          <p:cNvPr id="57348" name="Picture 2" descr="C:\Users\dwharder\Desktop\e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38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copy 51 from the right sub-tree</a:t>
            </a:r>
          </a:p>
        </p:txBody>
      </p:sp>
      <p:pic>
        <p:nvPicPr>
          <p:cNvPr id="58372" name="Picture 2" descr="C:\Users\dwharder\Desktop\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994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proceed by delete 51 from the right sub-tree</a:t>
            </a:r>
          </a:p>
        </p:txBody>
      </p:sp>
      <p:pic>
        <p:nvPicPr>
          <p:cNvPr id="59396" name="Picture 2" descr="C:\Users\dwharder\Desktop\e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161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In this case, the node storing 51 has just a single child</a:t>
            </a:r>
          </a:p>
        </p:txBody>
      </p:sp>
      <p:pic>
        <p:nvPicPr>
          <p:cNvPr id="60420" name="Picture 2" descr="C:\Users\dwharder\Desktop\e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899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delete the node containing 51 and assign the member variable </a:t>
            </a:r>
            <a:r>
              <a:rPr lang="en-US" altLang="en-US">
                <a:latin typeface="Consolas" pitchFamily="49" charset="0"/>
                <a:cs typeface="Arial" charset="0"/>
              </a:rPr>
              <a:t>left_tree</a:t>
            </a:r>
            <a:r>
              <a:rPr lang="en-US" altLang="en-US">
                <a:latin typeface="Arial" charset="0"/>
                <a:cs typeface="Arial" charset="0"/>
              </a:rPr>
              <a:t> of 70 to point to 59</a:t>
            </a:r>
          </a:p>
        </p:txBody>
      </p:sp>
      <p:pic>
        <p:nvPicPr>
          <p:cNvPr id="61444" name="Picture 2" descr="C:\Users\dwharder\Desktop\e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63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Note that after seven removals, the remaining tree is still correctly sorted</a:t>
            </a:r>
          </a:p>
        </p:txBody>
      </p:sp>
      <p:pic>
        <p:nvPicPr>
          <p:cNvPr id="62468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80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the two examples of removing a full node, we promoted: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no children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node with right child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cs typeface="Arial" charset="0"/>
              </a:rPr>
              <a:t>What about </a:t>
            </a:r>
            <a:r>
              <a:rPr lang="en-US" altLang="en-US" dirty="0">
                <a:solidFill>
                  <a:srgbClr val="FF0000"/>
                </a:solidFill>
                <a:latin typeface="Arial" charset="0"/>
                <a:cs typeface="Arial" charset="0"/>
              </a:rPr>
              <a:t>a node with two children?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5724128" y="2245747"/>
            <a:ext cx="2962672" cy="784791"/>
          </a:xfrm>
          <a:prstGeom prst="wedgeRoundRectCallout">
            <a:avLst>
              <a:gd name="adj1" fmla="val -64124"/>
              <a:gd name="adj2" fmla="val 255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It is impossible for the node to have two children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817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If we implement an Abstract Sorted List using an array or a linked list, we will have operations which are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As an insertion could occur anywhere in a linked list or array, we must either traverse or copy, on average, </a:t>
            </a:r>
            <a:r>
              <a:rPr lang="en-US" altLang="en-US" b="1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objects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60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Recall that we promoted the minimum element in the right sub-tree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If that node had a left sub-tree, that sub-tree would contain a smaller value</a:t>
            </a:r>
          </a:p>
        </p:txBody>
      </p:sp>
      <p:pic>
        <p:nvPicPr>
          <p:cNvPr id="6451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095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order to properly remove a node, we will have to change the member variable pointing to the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To do this, we will pass that member variable by reference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Additionally:  We will return </a:t>
            </a:r>
            <a:r>
              <a:rPr lang="en-US" altLang="en-US" dirty="0">
                <a:latin typeface="Consolas" pitchFamily="49" charset="0"/>
                <a:cs typeface="Arial" charset="0"/>
              </a:rPr>
              <a:t>1 </a:t>
            </a:r>
            <a:r>
              <a:rPr lang="en-US" altLang="en-US" dirty="0">
                <a:latin typeface="Arial" charset="0"/>
                <a:cs typeface="Arial" charset="0"/>
              </a:rPr>
              <a:t>if the object is removed and </a:t>
            </a:r>
            <a:r>
              <a:rPr lang="en-US" altLang="en-US" dirty="0">
                <a:latin typeface="Consolas" pitchFamily="49" charset="0"/>
                <a:cs typeface="Arial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 if the object was not found</a:t>
            </a:r>
          </a:p>
        </p:txBody>
      </p:sp>
    </p:spTree>
    <p:extLst>
      <p:ext uri="{BB962C8B-B14F-4D97-AF65-F5344CB8AC3E}">
        <p14:creationId xmlns:p14="http://schemas.microsoft.com/office/powerpoint/2010/main" val="288460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65" y="4869904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96944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&lt;Type&gt;::erase( Type const &amp;obj,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*&amp;</a:t>
            </a:r>
            <a:r>
              <a:rPr lang="zh-CN" altLang="en-US" sz="13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==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is_leaf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() ) {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leaf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if ( !left()-&gt;empty() &amp;&amp; !right()-&gt;empty() ) {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full node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element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right()-&gt;front();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right()-&gt;erase(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 else {                                                </a:t>
            </a:r>
            <a:r>
              <a:rPr lang="en-US" altLang="en-US" sz="1300" b="1" dirty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only one child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= ( !left()-&gt;empty() ) ? left() : right();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endParaRPr lang="en-US" altLang="en-US" sz="13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&lt; </a:t>
            </a:r>
            <a:r>
              <a:rPr lang="en-US" altLang="en-US" sz="1300" b="1" dirty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retrieve() 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left()-&gt;erase(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 else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      return right()-&gt;erase(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>
                <a:latin typeface="Consolas" pitchFamily="49" charset="0"/>
                <a:cs typeface="Arial" charset="0"/>
              </a:rPr>
            </a:br>
            <a:r>
              <a:rPr lang="en-US" altLang="en-US" sz="1300" dirty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3630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 the binary search tree generated previously: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47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21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45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31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Erase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36</a:t>
            </a:r>
          </a:p>
        </p:txBody>
      </p:sp>
    </p:spTree>
    <p:extLst>
      <p:ext uri="{BB962C8B-B14F-4D97-AF65-F5344CB8AC3E}">
        <p14:creationId xmlns:p14="http://schemas.microsoft.com/office/powerpoint/2010/main" val="1249948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have defined binary search nodes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Similar to the </a:t>
            </a:r>
            <a:r>
              <a:rPr lang="en-US" altLang="en-US">
                <a:latin typeface="Consolas" pitchFamily="49" charset="0"/>
                <a:cs typeface="Arial" charset="0"/>
              </a:rPr>
              <a:t>Single_node</a:t>
            </a:r>
            <a:r>
              <a:rPr lang="en-US" altLang="en-US">
                <a:latin typeface="Arial" charset="0"/>
                <a:cs typeface="Arial" charset="0"/>
              </a:rPr>
              <a:t> in Project 1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must now introduce a container which stores the root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</a:t>
            </a:r>
            <a:r>
              <a:rPr lang="en-US" altLang="en-US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Most operations will be simply passed to the root node</a:t>
            </a:r>
          </a:p>
        </p:txBody>
      </p:sp>
    </p:spTree>
    <p:extLst>
      <p:ext uri="{BB962C8B-B14F-4D97-AF65-F5344CB8AC3E}">
        <p14:creationId xmlns:p14="http://schemas.microsoft.com/office/powerpoint/2010/main" val="805390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private: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 *root()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public: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~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empty()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size()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Type 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count(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void clear();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insert(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erase( 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32359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():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 nullptr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// does nothing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&lt;Type&gt;::~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clear();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&lt;Type&gt;::clear()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root()-&gt;clear(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69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&lt;Type&gt;::root()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tree_root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&lt;Type&gt;::empty()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root()-&gt;empty();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&lt;Type&gt;::size()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root()-&gt;size();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400" b="1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44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Empty, Size, Height and Count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&lt;Type&gt;::height()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root()-&gt;height();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&lt;Type&gt;::find(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 return root()-&gt;find(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327456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Front and Back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'front'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&lt;Type&gt;::front()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&gt;front();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'back' will throw an underflow exception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&lt;Type&gt;::back()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&gt;back();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92199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 a binary search tree, we require that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left sub-tree to be less than the object stored in the root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all objects in the right sub-tree to be greater than the object in the root object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two sub-trees are themselves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3496159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Insert and Erase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&lt;Type&gt;::insert(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root()-&gt;insert(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&lt;Type&gt;::erase( Type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root()-&gt;erase(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65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Other Relation-based Operations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will quickly consider two other relation-based queries that are very quick to calculate with an array of sorted objects: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previous and next entries, and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</a:t>
            </a:r>
          </a:p>
        </p:txBody>
      </p:sp>
    </p:spTree>
    <p:extLst>
      <p:ext uri="{BB962C8B-B14F-4D97-AF65-F5344CB8AC3E}">
        <p14:creationId xmlns:p14="http://schemas.microsoft.com/office/powerpoint/2010/main" val="2335519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Operations specific to linearly ordered data include: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next (larger) and previous (smaller) objects of a given object which may or may not be in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Find the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latin typeface="Arial" charset="0"/>
                <a:cs typeface="Arial" charset="0"/>
              </a:rPr>
              <a:t>th</a:t>
            </a:r>
            <a:r>
              <a:rPr lang="en-CA" altLang="en-US" dirty="0">
                <a:latin typeface="Arial" charset="0"/>
                <a:cs typeface="Arial" charset="0"/>
              </a:rPr>
              <a:t> entry of the </a:t>
            </a:r>
            <a:r>
              <a:rPr lang="en-US" altLang="zh-CN" dirty="0">
                <a:latin typeface="Arial" charset="0"/>
                <a:cs typeface="Arial" charset="0"/>
              </a:rPr>
              <a:t>sorted list</a:t>
            </a:r>
            <a:endParaRPr lang="en-CA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will focus on finding the next (larger) object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others will follow</a:t>
            </a:r>
          </a:p>
        </p:txBody>
      </p:sp>
    </p:spTree>
    <p:extLst>
      <p:ext uri="{BB962C8B-B14F-4D97-AF65-F5344CB8AC3E}">
        <p14:creationId xmlns:p14="http://schemas.microsoft.com/office/powerpoint/2010/main" val="3986854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To find the next object: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node has a right sub-tree, the minimum object in that sub-tree is the next object </a:t>
            </a:r>
          </a:p>
        </p:txBody>
      </p:sp>
      <p:pic>
        <p:nvPicPr>
          <p:cNvPr id="77828" name="Picture 2" descr="C:\Users\dwharde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884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 descr="C:\Users\dwharder\Desktop\d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If, however, there is no right sub-tree: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It is the first larger object (if any) that exists in the path from the node to the root</a:t>
            </a:r>
          </a:p>
        </p:txBody>
      </p:sp>
    </p:spTree>
    <p:extLst>
      <p:ext uri="{BB962C8B-B14F-4D97-AF65-F5344CB8AC3E}">
        <p14:creationId xmlns:p14="http://schemas.microsoft.com/office/powerpoint/2010/main" val="1183914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608512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More generally:  find the next entry of an arbitrary object</a:t>
            </a:r>
          </a:p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Design a function that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runs a single search from the root node to one of the leaves—an 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operation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returns the input object if it did not find something greater than it</a:t>
            </a: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Ex: 0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3;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25 </a:t>
            </a: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 29; 40  51; 100  100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6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938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238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Previous and Next Objects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8964488" cy="4896544"/>
          </a:xfrm>
        </p:spPr>
        <p:txBody>
          <a:bodyPr>
            <a:noAutofit/>
          </a:bodyPr>
          <a:lstStyle/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endParaRPr lang="en-US" altLang="en-US" sz="16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template &lt;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Type&gt;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&lt;Type&gt;::next(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if ( retrieve()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right()-&gt;front();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if ( retrieve() &gt;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if( left()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retrieve();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Type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left()-&gt;next(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    return 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retrieve() :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{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	             return ( right()</a:t>
            </a:r>
            <a:r>
              <a:rPr lang="en-US" altLang="en-US" sz="1600" dirty="0">
                <a:solidFill>
                  <a:prstClr val="black"/>
                </a:solidFill>
                <a:latin typeface="Consolas" pitchFamily="49" charset="0"/>
                <a:cs typeface="Arial" charset="0"/>
              </a:rPr>
              <a:t> ==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?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right()-&gt;next( </a:t>
            </a:r>
            <a:r>
              <a:rPr lang="en-US" altLang="en-US" sz="16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;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285750" lvl="1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}</a:t>
            </a:r>
            <a:endParaRPr lang="zh-CN" alt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3995936" y="1367584"/>
            <a:ext cx="4392488" cy="909288"/>
          </a:xfrm>
          <a:prstGeom prst="wedgeRectCallout">
            <a:avLst>
              <a:gd name="adj1" fmla="val -33030"/>
              <a:gd name="adj2" fmla="val 672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It returns the next object within this subtree.</a:t>
            </a:r>
          </a:p>
          <a:p>
            <a:r>
              <a:rPr lang="en-US" altLang="zh-CN" dirty="0"/>
              <a:t>Calling it from the root node return the next object in the BST.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472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Finding the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>
                <a:latin typeface="Arial" charset="0"/>
                <a:cs typeface="Arial" charset="0"/>
              </a:rPr>
              <a:t>th</a:t>
            </a:r>
            <a:r>
              <a:rPr lang="en-US" altLang="en-US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Another operation on sorted lists may be finding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largest object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Recall that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goes from 0 to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– 1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left-sub-tree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entries, return the current node,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return the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left sub-tree,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Otherwise, the left sub-tree has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entries, so return the 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r>
              <a:rPr lang="en-CA" altLang="en-US" baseline="30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entry of the right sub-tree</a:t>
            </a:r>
          </a:p>
          <a:p>
            <a:pPr lvl="1"/>
            <a:endParaRPr lang="en-US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80901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934990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Box 1"/>
          <p:cNvSpPr txBox="1">
            <a:spLocks noChangeArrowheads="1"/>
          </p:cNvSpPr>
          <p:nvPr/>
        </p:nvSpPr>
        <p:spPr bwMode="auto">
          <a:xfrm>
            <a:off x="114776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0903" name="TextBox 6"/>
          <p:cNvSpPr txBox="1">
            <a:spLocks noChangeArrowheads="1"/>
          </p:cNvSpPr>
          <p:nvPr/>
        </p:nvSpPr>
        <p:spPr bwMode="auto">
          <a:xfrm>
            <a:off x="2314575" y="5742781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04" name="TextBox 7"/>
          <p:cNvSpPr txBox="1">
            <a:spLocks noChangeArrowheads="1"/>
          </p:cNvSpPr>
          <p:nvPr/>
        </p:nvSpPr>
        <p:spPr bwMode="auto">
          <a:xfrm>
            <a:off x="256063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0905" name="TextBox 8"/>
          <p:cNvSpPr txBox="1">
            <a:spLocks noChangeArrowheads="1"/>
          </p:cNvSpPr>
          <p:nvPr/>
        </p:nvSpPr>
        <p:spPr bwMode="auto">
          <a:xfrm>
            <a:off x="2876550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80906" name="TextBox 9"/>
          <p:cNvSpPr txBox="1">
            <a:spLocks noChangeArrowheads="1"/>
          </p:cNvSpPr>
          <p:nvPr/>
        </p:nvSpPr>
        <p:spPr bwMode="auto">
          <a:xfrm>
            <a:off x="3163888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0907" name="TextBox 10"/>
          <p:cNvSpPr txBox="1">
            <a:spLocks noChangeArrowheads="1"/>
          </p:cNvSpPr>
          <p:nvPr/>
        </p:nvSpPr>
        <p:spPr bwMode="auto">
          <a:xfrm>
            <a:off x="34528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0908" name="TextBox 11"/>
          <p:cNvSpPr txBox="1">
            <a:spLocks noChangeArrowheads="1"/>
          </p:cNvSpPr>
          <p:nvPr/>
        </p:nvSpPr>
        <p:spPr bwMode="auto">
          <a:xfrm>
            <a:off x="4041775" y="5733256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0909" name="TextBox 12"/>
          <p:cNvSpPr txBox="1">
            <a:spLocks noChangeArrowheads="1"/>
          </p:cNvSpPr>
          <p:nvPr/>
        </p:nvSpPr>
        <p:spPr bwMode="auto">
          <a:xfrm>
            <a:off x="4632325" y="573484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10" name="TextBox 13"/>
          <p:cNvSpPr txBox="1">
            <a:spLocks noChangeArrowheads="1"/>
          </p:cNvSpPr>
          <p:nvPr/>
        </p:nvSpPr>
        <p:spPr bwMode="auto">
          <a:xfrm>
            <a:off x="48625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0911" name="TextBox 14"/>
          <p:cNvSpPr txBox="1">
            <a:spLocks noChangeArrowheads="1"/>
          </p:cNvSpPr>
          <p:nvPr/>
        </p:nvSpPr>
        <p:spPr bwMode="auto">
          <a:xfrm>
            <a:off x="5192713" y="5733256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0912" name="TextBox 15"/>
          <p:cNvSpPr txBox="1">
            <a:spLocks noChangeArrowheads="1"/>
          </p:cNvSpPr>
          <p:nvPr/>
        </p:nvSpPr>
        <p:spPr bwMode="auto">
          <a:xfrm>
            <a:off x="575627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13" name="TextBox 16"/>
          <p:cNvSpPr txBox="1">
            <a:spLocks noChangeArrowheads="1"/>
          </p:cNvSpPr>
          <p:nvPr/>
        </p:nvSpPr>
        <p:spPr bwMode="auto">
          <a:xfrm>
            <a:off x="6042025" y="5733256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80914" name="TextBox 17"/>
          <p:cNvSpPr txBox="1">
            <a:spLocks noChangeArrowheads="1"/>
          </p:cNvSpPr>
          <p:nvPr/>
        </p:nvSpPr>
        <p:spPr bwMode="auto">
          <a:xfrm>
            <a:off x="6329363" y="5742781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0915" name="TextBox 18"/>
          <p:cNvSpPr txBox="1">
            <a:spLocks noChangeArrowheads="1"/>
          </p:cNvSpPr>
          <p:nvPr/>
        </p:nvSpPr>
        <p:spPr bwMode="auto">
          <a:xfrm>
            <a:off x="6923088" y="5733256"/>
            <a:ext cx="439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80916" name="TextBox 19"/>
          <p:cNvSpPr txBox="1">
            <a:spLocks noChangeArrowheads="1"/>
          </p:cNvSpPr>
          <p:nvPr/>
        </p:nvSpPr>
        <p:spPr bwMode="auto">
          <a:xfrm>
            <a:off x="7502525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80917" name="TextBox 20"/>
          <p:cNvSpPr txBox="1">
            <a:spLocks noChangeArrowheads="1"/>
          </p:cNvSpPr>
          <p:nvPr/>
        </p:nvSpPr>
        <p:spPr bwMode="auto">
          <a:xfrm>
            <a:off x="7770813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80918" name="TextBox 21"/>
          <p:cNvSpPr txBox="1">
            <a:spLocks noChangeArrowheads="1"/>
          </p:cNvSpPr>
          <p:nvPr/>
        </p:nvSpPr>
        <p:spPr bwMode="auto">
          <a:xfrm>
            <a:off x="80391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80919" name="TextBox 22"/>
          <p:cNvSpPr txBox="1">
            <a:spLocks noChangeArrowheads="1"/>
          </p:cNvSpPr>
          <p:nvPr/>
        </p:nvSpPr>
        <p:spPr bwMode="auto">
          <a:xfrm>
            <a:off x="8636000" y="5733256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80920" name="TextBox 23"/>
          <p:cNvSpPr txBox="1">
            <a:spLocks noChangeArrowheads="1"/>
          </p:cNvSpPr>
          <p:nvPr/>
        </p:nvSpPr>
        <p:spPr bwMode="auto">
          <a:xfrm>
            <a:off x="2051050" y="390800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21" name="TextBox 24"/>
          <p:cNvSpPr txBox="1">
            <a:spLocks noChangeArrowheads="1"/>
          </p:cNvSpPr>
          <p:nvPr/>
        </p:nvSpPr>
        <p:spPr bwMode="auto">
          <a:xfrm>
            <a:off x="7391400" y="393499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22" name="TextBox 25"/>
          <p:cNvSpPr txBox="1">
            <a:spLocks noChangeArrowheads="1"/>
          </p:cNvSpPr>
          <p:nvPr/>
        </p:nvSpPr>
        <p:spPr bwMode="auto">
          <a:xfrm>
            <a:off x="4219575" y="3411115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80923" name="TextBox 26"/>
          <p:cNvSpPr txBox="1">
            <a:spLocks noChangeArrowheads="1"/>
          </p:cNvSpPr>
          <p:nvPr/>
        </p:nvSpPr>
        <p:spPr bwMode="auto">
          <a:xfrm>
            <a:off x="971550" y="421280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24" name="TextBox 27"/>
          <p:cNvSpPr txBox="1">
            <a:spLocks noChangeArrowheads="1"/>
          </p:cNvSpPr>
          <p:nvPr/>
        </p:nvSpPr>
        <p:spPr bwMode="auto">
          <a:xfrm>
            <a:off x="5580063" y="428424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31255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return ( k &lt; 0 || k &gt;= size() ) ? </a:t>
            </a:r>
            <a:r>
              <a:rPr lang="en-US" altLang="en-US" sz="1600" dirty="0" err="1">
                <a:solidFill>
                  <a:prstClr val="black"/>
                </a:solidFill>
                <a:latin typeface="Consolas" pitchFamily="49" charset="0"/>
                <a:cs typeface="Arial" charset="0"/>
              </a:rPr>
              <a:t>nullptr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: root()-&gt;at(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       // Need to go from 0, ..., n - 1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&lt;Type&gt;::at(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k )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if ( left()-&gt;size() ==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retrieve();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if ( left()-&gt;size() &gt; k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left()-&gt;at( k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return right()-&gt;at( k - left()-&gt;size() – 1 );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}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}</a:t>
            </a:r>
            <a:endParaRPr lang="en-US" altLang="en-US" sz="1400" dirty="0">
              <a:latin typeface="Courier New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8078" y="5756831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(Here I do not check for </a:t>
            </a:r>
            <a:r>
              <a:rPr lang="en-US" altLang="zh-CN" dirty="0" err="1"/>
              <a:t>nullptr</a:t>
            </a:r>
            <a:r>
              <a:rPr lang="en-US" altLang="zh-CN" dirty="0"/>
              <a:t> for simplicity)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509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This requires that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size()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returns in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time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We must have a member variable</a:t>
            </a:r>
          </a:p>
          <a:p>
            <a:pPr marL="914400" lvl="2" indent="0">
              <a:buNone/>
            </a:pP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tree_size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714375" lvl="1" indent="-257175"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which stores the number of descendants of this node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This requires </a:t>
            </a:r>
            <a:r>
              <a:rPr lang="en-CA" altLang="en-US" dirty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additional memory</a:t>
            </a:r>
          </a:p>
        </p:txBody>
      </p:sp>
    </p:spTree>
    <p:extLst>
      <p:ext uri="{BB962C8B-B14F-4D97-AF65-F5344CB8AC3E}">
        <p14:creationId xmlns:p14="http://schemas.microsoft.com/office/powerpoint/2010/main" val="242911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we define a non-empty binary search tree as a binary tree with the following properties: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left sub-tree (if any) is a binary search tree and all elements are less than the root element, and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right sub-tree (if any) is a binary search tree and all elements are greater than the root element</a:t>
            </a:r>
          </a:p>
        </p:txBody>
      </p:sp>
    </p:spTree>
    <p:extLst>
      <p:ext uri="{BB962C8B-B14F-4D97-AF65-F5344CB8AC3E}">
        <p14:creationId xmlns:p14="http://schemas.microsoft.com/office/powerpoint/2010/main" val="3424629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We must now update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CA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erase(…)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to update it</a:t>
            </a:r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&lt;Type&gt;::insert( Type const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&lt;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 left()-&gt;insert(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&gt; retrieve()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 marL="457200" lvl="1" indent="0"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CA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048999" y="3512731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63687" y="5805264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Clever trick:  in C and C++, any non-zero value is interpreted as true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96136" y="4725144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5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Abstract Sorted Lists</a:t>
            </a:r>
          </a:p>
          <a:p>
            <a:pPr lvl="1"/>
            <a:r>
              <a:rPr lang="en-US" altLang="en-US" dirty="0"/>
              <a:t>Problems using arrays and linked lists</a:t>
            </a:r>
          </a:p>
          <a:p>
            <a:r>
              <a:rPr lang="en-US" altLang="en-US" dirty="0"/>
              <a:t>Binary search tree</a:t>
            </a:r>
          </a:p>
          <a:p>
            <a:pPr lvl="1"/>
            <a:r>
              <a:rPr lang="en-US" altLang="en-US" dirty="0"/>
              <a:t>Definition</a:t>
            </a:r>
          </a:p>
          <a:p>
            <a:pPr lvl="1"/>
            <a:r>
              <a:rPr lang="en-US" altLang="en-US" dirty="0"/>
              <a:t>Implementation of:</a:t>
            </a:r>
          </a:p>
          <a:p>
            <a:pPr lvl="2"/>
            <a:r>
              <a:rPr lang="en-US" altLang="en-US" dirty="0"/>
              <a:t>Front, back, insert, erase</a:t>
            </a:r>
          </a:p>
          <a:p>
            <a:pPr lvl="2"/>
            <a:r>
              <a:rPr lang="en-US" altLang="en-US" dirty="0"/>
              <a:t>Previous smaller and next larger objects</a:t>
            </a:r>
          </a:p>
          <a:p>
            <a:pPr lvl="2"/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3465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Run Time on BST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Almost all of the relevant operations on a binary search tree are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If the tree is </a:t>
            </a:r>
            <a:r>
              <a:rPr lang="en-CA" altLang="en-US" i="1" dirty="0">
                <a:solidFill>
                  <a:srgbClr val="000000"/>
                </a:solidFill>
                <a:latin typeface="Arial" charset="0"/>
                <a:cs typeface="Arial" charset="0"/>
              </a:rPr>
              <a:t>close 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to a linked list, the run times is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Insert 1, 2, 3, 4, 5, 6, 7, ..., 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 into a empty binary search tree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The best we can do is if the tree is perfect:</a:t>
            </a:r>
            <a:r>
              <a:rPr lang="en-CA" alt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Our goal will be to find tree structures where we can maintain a height of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Solution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Red-black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 trees, B+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Splay trees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More…</a:t>
            </a:r>
          </a:p>
          <a:p>
            <a:pPr>
              <a:buFont typeface="Arial" charset="0"/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All of which ensure that the height remains </a:t>
            </a:r>
            <a:r>
              <a:rPr lang="en-CA" altLang="en-US" dirty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(ln(</a:t>
            </a:r>
            <a:r>
              <a:rPr lang="en-CA" altLang="en-US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Examples</a:t>
            </a: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1772816"/>
            <a:ext cx="41735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970685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1772816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6653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11955</TotalTime>
  <Words>4543</Words>
  <Application>Microsoft Macintosh PowerPoint</Application>
  <PresentationFormat>On-screen Show (4:3)</PresentationFormat>
  <Paragraphs>686</Paragraphs>
  <Slides>82</Slides>
  <Notes>81</Notes>
  <HiddenSlides>25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Consolas</vt:lpstr>
      <vt:lpstr>Courier New</vt:lpstr>
      <vt:lpstr>Symbol</vt:lpstr>
      <vt:lpstr>Times New Roman</vt:lpstr>
      <vt:lpstr>Custom Design</vt:lpstr>
      <vt:lpstr>CS101 Data Structures</vt:lpstr>
      <vt:lpstr>Outline</vt:lpstr>
      <vt:lpstr>Outline</vt:lpstr>
      <vt:lpstr>Sorted List ADT</vt:lpstr>
      <vt:lpstr>Sorted List ADT</vt:lpstr>
      <vt:lpstr>Implementation</vt:lpstr>
      <vt:lpstr>Binary Search Trees</vt:lpstr>
      <vt:lpstr>Definition</vt:lpstr>
      <vt:lpstr>Examples</vt:lpstr>
      <vt:lpstr>Search</vt:lpstr>
      <vt:lpstr>Worst case</vt:lpstr>
      <vt:lpstr>Examples</vt:lpstr>
      <vt:lpstr>Duplicate Elements</vt:lpstr>
      <vt:lpstr>Implementation</vt:lpstr>
      <vt:lpstr>Implementation</vt:lpstr>
      <vt:lpstr>Implementation</vt:lpstr>
      <vt:lpstr>Implementation</vt:lpstr>
      <vt:lpstr>Constructor</vt:lpstr>
      <vt:lpstr>Inherited Member Functions</vt:lpstr>
      <vt:lpstr>left(), right()</vt:lpstr>
      <vt:lpstr>Finding the Minimum Object</vt:lpstr>
      <vt:lpstr>Finding the Maximum Object</vt:lpstr>
      <vt:lpstr>Find</vt:lpstr>
      <vt:lpstr>Find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Binary Search Tree</vt:lpstr>
      <vt:lpstr>Implementation</vt:lpstr>
      <vt:lpstr>Constructor, Destructor, and Clear</vt:lpstr>
      <vt:lpstr>Constructor, Destructor, and Clear</vt:lpstr>
      <vt:lpstr>Empty, Size, Height and Count</vt:lpstr>
      <vt:lpstr>Front and Back</vt:lpstr>
      <vt:lpstr>Insert and Erase</vt:lpstr>
      <vt:lpstr>Other Relation-based Operations</vt:lpstr>
      <vt:lpstr>Previous and Next Objects</vt:lpstr>
      <vt:lpstr>Previous and Next Objects</vt:lpstr>
      <vt:lpstr>Previous and Next Objects</vt:lpstr>
      <vt:lpstr>Previous and Next Objects</vt:lpstr>
      <vt:lpstr>Previous and Next Objects</vt:lpstr>
      <vt:lpstr>Finding the kth Object</vt:lpstr>
      <vt:lpstr>Finding the kth Object</vt:lpstr>
      <vt:lpstr>Finding the kth Object</vt:lpstr>
      <vt:lpstr>Finding the kth Object</vt:lpstr>
      <vt:lpstr>Summary</vt:lpstr>
      <vt:lpstr>Run Time on BST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hongjiang wei</cp:lastModifiedBy>
  <cp:revision>500</cp:revision>
  <dcterms:created xsi:type="dcterms:W3CDTF">2009-09-11T23:00:44Z</dcterms:created>
  <dcterms:modified xsi:type="dcterms:W3CDTF">2023-11-14T14:03:32Z</dcterms:modified>
</cp:coreProperties>
</file>